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07" r:id="rId2"/>
    <p:sldId id="382" r:id="rId3"/>
    <p:sldId id="350" r:id="rId4"/>
    <p:sldId id="386" r:id="rId5"/>
    <p:sldId id="388" r:id="rId6"/>
    <p:sldId id="387" r:id="rId7"/>
    <p:sldId id="389" r:id="rId8"/>
    <p:sldId id="359" r:id="rId9"/>
    <p:sldId id="391" r:id="rId10"/>
    <p:sldId id="390" r:id="rId11"/>
    <p:sldId id="392" r:id="rId12"/>
    <p:sldId id="393" r:id="rId13"/>
    <p:sldId id="394" r:id="rId14"/>
    <p:sldId id="380" r:id="rId15"/>
    <p:sldId id="397" r:id="rId16"/>
    <p:sldId id="398" r:id="rId17"/>
    <p:sldId id="399" r:id="rId18"/>
    <p:sldId id="400" r:id="rId19"/>
    <p:sldId id="401" r:id="rId20"/>
    <p:sldId id="402" r:id="rId21"/>
    <p:sldId id="395" r:id="rId22"/>
    <p:sldId id="354" r:id="rId23"/>
    <p:sldId id="352" r:id="rId24"/>
    <p:sldId id="343" r:id="rId25"/>
    <p:sldId id="378" r:id="rId26"/>
    <p:sldId id="377" r:id="rId27"/>
    <p:sldId id="340" r:id="rId28"/>
    <p:sldId id="310" r:id="rId29"/>
    <p:sldId id="327" r:id="rId30"/>
    <p:sldId id="345" r:id="rId31"/>
    <p:sldId id="325" r:id="rId32"/>
    <p:sldId id="376" r:id="rId33"/>
    <p:sldId id="396" r:id="rId34"/>
    <p:sldId id="328" r:id="rId35"/>
    <p:sldId id="385" r:id="rId36"/>
    <p:sldId id="369" r:id="rId37"/>
    <p:sldId id="335" r:id="rId38"/>
    <p:sldId id="316" r:id="rId39"/>
    <p:sldId id="323" r:id="rId40"/>
    <p:sldId id="365" r:id="rId41"/>
    <p:sldId id="368" r:id="rId42"/>
    <p:sldId id="344" r:id="rId43"/>
    <p:sldId id="370" r:id="rId44"/>
    <p:sldId id="313" r:id="rId45"/>
    <p:sldId id="384" r:id="rId46"/>
    <p:sldId id="383"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3333" autoAdjust="0"/>
  </p:normalViewPr>
  <p:slideViewPr>
    <p:cSldViewPr snapToGrid="0">
      <p:cViewPr varScale="1">
        <p:scale>
          <a:sx n="113" d="100"/>
          <a:sy n="113" d="100"/>
        </p:scale>
        <p:origin x="17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2019/1/28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11</a:t>
            </a:fld>
            <a:endParaRPr kumimoji="1" lang="ja-JP" altLang="en-US"/>
          </a:p>
        </p:txBody>
      </p:sp>
    </p:spTree>
    <p:extLst>
      <p:ext uri="{BB962C8B-B14F-4D97-AF65-F5344CB8AC3E}">
        <p14:creationId xmlns:p14="http://schemas.microsoft.com/office/powerpoint/2010/main" val="301419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28</a:t>
            </a:fld>
            <a:endParaRPr kumimoji="1" lang="ja-JP" altLang="en-US"/>
          </a:p>
        </p:txBody>
      </p:sp>
    </p:spTree>
    <p:extLst>
      <p:ext uri="{BB962C8B-B14F-4D97-AF65-F5344CB8AC3E}">
        <p14:creationId xmlns:p14="http://schemas.microsoft.com/office/powerpoint/2010/main" val="127995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30</a:t>
            </a:fld>
            <a:endParaRPr kumimoji="1" lang="ja-JP" altLang="en-US"/>
          </a:p>
        </p:txBody>
      </p:sp>
    </p:spTree>
    <p:extLst>
      <p:ext uri="{BB962C8B-B14F-4D97-AF65-F5344CB8AC3E}">
        <p14:creationId xmlns:p14="http://schemas.microsoft.com/office/powerpoint/2010/main" val="2972037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2019/1/28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0.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smtClean="0"/>
              <a:t>広域センサネットワークを用いたトラッキングサービスにおける</a:t>
            </a:r>
            <a:r>
              <a:rPr lang="en-US" altLang="ja-JP" sz="2400" dirty="0"/>
              <a:t/>
            </a:r>
            <a:br>
              <a:rPr lang="en-US" altLang="ja-JP" sz="2400" dirty="0"/>
            </a:br>
            <a:r>
              <a:rPr lang="ja-JP" altLang="en-US" sz="2400" dirty="0" smtClean="0"/>
              <a:t>サービスに不要なプライバシデータ流出比の定量評価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1</a:t>
            </a:r>
            <a:r>
              <a:rPr kumimoji="1" lang="ja-JP" altLang="en-US" dirty="0" smtClean="0"/>
              <a:t>月</a:t>
            </a:r>
            <a:r>
              <a:rPr lang="en-US" altLang="ja-JP" dirty="0" smtClean="0"/>
              <a:t>2</a:t>
            </a:r>
            <a:r>
              <a:rPr lang="en-US" altLang="ja-JP" dirty="0"/>
              <a:t>8</a:t>
            </a:r>
            <a:r>
              <a:rPr kumimoji="1" lang="ja-JP" altLang="en-US" dirty="0" smtClean="0"/>
              <a:t>日</a:t>
            </a:r>
            <a:endParaRPr kumimoji="1" lang="en-US" altLang="ja-JP" dirty="0" smtClean="0"/>
          </a:p>
          <a:p>
            <a:r>
              <a:rPr lang="ja-JP" altLang="en-US" dirty="0"/>
              <a:t>卒業研究発表会</a:t>
            </a:r>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3134605" y="4344080"/>
            <a:ext cx="6007743" cy="1624807"/>
            <a:chOff x="4673939" y="4711950"/>
            <a:chExt cx="3421971" cy="1624807"/>
          </a:xfrm>
        </p:grpSpPr>
        <p:sp>
          <p:nvSpPr>
            <p:cNvPr id="39" name="円/楕円 18"/>
            <p:cNvSpPr/>
            <p:nvPr/>
          </p:nvSpPr>
          <p:spPr>
            <a:xfrm>
              <a:off x="4673939" y="4711950"/>
              <a:ext cx="3310467" cy="16248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746605" y="5125682"/>
              <a:ext cx="3349305" cy="830997"/>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直線矢印コネクタ 86"/>
          <p:cNvCxnSpPr>
            <a:stCxn id="86" idx="0"/>
          </p:cNvCxnSpPr>
          <p:nvPr/>
        </p:nvCxnSpPr>
        <p:spPr>
          <a:xfrm flipH="1" flipV="1">
            <a:off x="4736453" y="2841966"/>
            <a:ext cx="1834716"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72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sp>
        <p:nvSpPr>
          <p:cNvPr id="60" name="テキスト ボックス 59"/>
          <p:cNvSpPr txBox="1"/>
          <p:nvPr/>
        </p:nvSpPr>
        <p:spPr>
          <a:xfrm>
            <a:off x="64561" y="843061"/>
            <a:ext cx="7987239" cy="830997"/>
          </a:xfrm>
          <a:prstGeom prst="rect">
            <a:avLst/>
          </a:prstGeom>
          <a:noFill/>
        </p:spPr>
        <p:txBody>
          <a:bodyPr wrap="square" rtlCol="0">
            <a:spAutoFit/>
          </a:bodyPr>
          <a:lstStyle/>
          <a:p>
            <a:pPr algn="ctr"/>
            <a:r>
              <a:rPr kumimoji="1" lang="ja-JP" altLang="en-US" sz="2400" dirty="0" smtClean="0"/>
              <a:t>提案アーキテクチャ</a:t>
            </a:r>
            <a:endParaRPr kumimoji="1" lang="en-US" altLang="ja-JP" sz="2400" dirty="0" smtClean="0"/>
          </a:p>
          <a:p>
            <a:pPr algn="ctr"/>
            <a:r>
              <a:rPr lang="ja-JP" altLang="en-US" sz="2400" dirty="0"/>
              <a:t>「地産地消型</a:t>
            </a:r>
            <a:r>
              <a:rPr lang="ja-JP" altLang="en-US" sz="2400" dirty="0" smtClean="0"/>
              <a:t>ネットワークアーキテクチャ</a:t>
            </a:r>
            <a:r>
              <a:rPr lang="en-US" altLang="ja-JP" sz="2400" dirty="0" smtClean="0"/>
              <a:t>(LPLC</a:t>
            </a:r>
            <a:r>
              <a:rPr lang="ja-JP" altLang="en-US" sz="2400" dirty="0" smtClean="0"/>
              <a:t>モデル</a:t>
            </a:r>
            <a:r>
              <a:rPr lang="en-US" altLang="ja-JP" sz="2400" dirty="0" smtClean="0"/>
              <a:t>)</a:t>
            </a:r>
            <a:r>
              <a:rPr lang="ja-JP" altLang="en-US" sz="2400" dirty="0" smtClean="0"/>
              <a:t>」</a:t>
            </a:r>
            <a:endParaRPr kumimoji="1" lang="ja-JP" altLang="en-US" sz="2400" dirty="0"/>
          </a:p>
        </p:txBody>
      </p: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52756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1151466"/>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3694355820"/>
              </p:ext>
            </p:extLst>
          </p:nvPr>
        </p:nvGraphicFramePr>
        <p:xfrm>
          <a:off x="515351" y="2536461"/>
          <a:ext cx="7844955" cy="1601542"/>
        </p:xfrm>
        <a:graphic>
          <a:graphicData uri="http://schemas.openxmlformats.org/drawingml/2006/table">
            <a:tbl>
              <a:tblPr/>
              <a:tblGrid>
                <a:gridCol w="2539135">
                  <a:extLst>
                    <a:ext uri="{9D8B030D-6E8A-4147-A177-3AD203B41FA5}">
                      <a16:colId xmlns:a16="http://schemas.microsoft.com/office/drawing/2014/main" xmlns="" val="3933394759"/>
                    </a:ext>
                  </a:extLst>
                </a:gridCol>
                <a:gridCol w="1845503">
                  <a:extLst>
                    <a:ext uri="{9D8B030D-6E8A-4147-A177-3AD203B41FA5}">
                      <a16:colId xmlns:a16="http://schemas.microsoft.com/office/drawing/2014/main" xmlns="" val="2244594169"/>
                    </a:ext>
                  </a:extLst>
                </a:gridCol>
                <a:gridCol w="1845503">
                  <a:extLst>
                    <a:ext uri="{9D8B030D-6E8A-4147-A177-3AD203B41FA5}">
                      <a16:colId xmlns:a16="http://schemas.microsoft.com/office/drawing/2014/main" xmlns="" val="108495943"/>
                    </a:ext>
                  </a:extLst>
                </a:gridCol>
                <a:gridCol w="1614814">
                  <a:extLst>
                    <a:ext uri="{9D8B030D-6E8A-4147-A177-3AD203B41FA5}">
                      <a16:colId xmlns:a16="http://schemas.microsoft.com/office/drawing/2014/main" xmlns=""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689701"/>
                  </a:ext>
                </a:extLst>
              </a:tr>
            </a:tbl>
          </a:graphicData>
        </a:graphic>
      </p:graphicFrame>
    </p:spTree>
    <p:extLst>
      <p:ext uri="{BB962C8B-B14F-4D97-AF65-F5344CB8AC3E}">
        <p14:creationId xmlns:p14="http://schemas.microsoft.com/office/powerpoint/2010/main" val="4175732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xmlns="" val="3933394759"/>
                    </a:ext>
                  </a:extLst>
                </a:gridCol>
                <a:gridCol w="1845503">
                  <a:extLst>
                    <a:ext uri="{9D8B030D-6E8A-4147-A177-3AD203B41FA5}">
                      <a16:colId xmlns:a16="http://schemas.microsoft.com/office/drawing/2014/main" xmlns="" val="2244594169"/>
                    </a:ext>
                  </a:extLst>
                </a:gridCol>
                <a:gridCol w="1845503">
                  <a:extLst>
                    <a:ext uri="{9D8B030D-6E8A-4147-A177-3AD203B41FA5}">
                      <a16:colId xmlns:a16="http://schemas.microsoft.com/office/drawing/2014/main" xmlns="" val="108495943"/>
                    </a:ext>
                  </a:extLst>
                </a:gridCol>
                <a:gridCol w="1614814">
                  <a:extLst>
                    <a:ext uri="{9D8B030D-6E8A-4147-A177-3AD203B41FA5}">
                      <a16:colId xmlns:a16="http://schemas.microsoft.com/office/drawing/2014/main" xmlns=""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31689701"/>
                  </a:ext>
                </a:extLst>
              </a:tr>
            </a:tbl>
          </a:graphicData>
        </a:graphic>
      </p:graphicFrame>
      <p:sp>
        <p:nvSpPr>
          <p:cNvPr id="12" name="下矢印 11"/>
          <p:cNvSpPr/>
          <p:nvPr/>
        </p:nvSpPr>
        <p:spPr>
          <a:xfrm>
            <a:off x="4207934" y="4105515"/>
            <a:ext cx="728133" cy="61806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4769810"/>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4832798"/>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spTree>
    <p:extLst>
      <p:ext uri="{BB962C8B-B14F-4D97-AF65-F5344CB8AC3E}">
        <p14:creationId xmlns:p14="http://schemas.microsoft.com/office/powerpoint/2010/main" val="3213357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を設定，シミュレータを作成した．</a:t>
            </a:r>
            <a:endParaRPr lang="ja-JP" altLang="en-US" sz="2400"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1" name="テキスト ボックス 20"/>
          <p:cNvSpPr txBox="1"/>
          <p:nvPr/>
        </p:nvSpPr>
        <p:spPr>
          <a:xfrm>
            <a:off x="2191040" y="1336235"/>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sp>
        <p:nvSpPr>
          <p:cNvPr id="26" name="テキスト ボックス 25"/>
          <p:cNvSpPr txBox="1"/>
          <p:nvPr/>
        </p:nvSpPr>
        <p:spPr>
          <a:xfrm>
            <a:off x="2191039" y="5501426"/>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30" name="円/楕円 29"/>
          <p:cNvSpPr/>
          <p:nvPr/>
        </p:nvSpPr>
        <p:spPr>
          <a:xfrm>
            <a:off x="218009" y="1120824"/>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280492"/>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45" name="図 44"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039" y="1887923"/>
            <a:ext cx="5597895" cy="3122012"/>
          </a:xfrm>
          <a:prstGeom prst="rect">
            <a:avLst/>
          </a:prstGeom>
          <a:noFill/>
          <a:ln>
            <a:noFill/>
          </a:ln>
        </p:spPr>
      </p:pic>
    </p:spTree>
    <p:extLst>
      <p:ext uri="{BB962C8B-B14F-4D97-AF65-F5344CB8AC3E}">
        <p14:creationId xmlns:p14="http://schemas.microsoft.com/office/powerpoint/2010/main" val="803163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022730" y="78794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grpSp>
        <p:nvGrpSpPr>
          <p:cNvPr id="32" name="グループ化 31"/>
          <p:cNvGrpSpPr/>
          <p:nvPr/>
        </p:nvGrpSpPr>
        <p:grpSpPr>
          <a:xfrm>
            <a:off x="853906" y="2330324"/>
            <a:ext cx="6969294" cy="3905645"/>
            <a:chOff x="-85894" y="1628825"/>
            <a:chExt cx="8916030" cy="4996611"/>
          </a:xfrm>
        </p:grpSpPr>
        <p:sp>
          <p:nvSpPr>
            <p:cNvPr id="6"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smtClean="0">
                  <a:ln w="0"/>
                  <a:solidFill>
                    <a:schemeClr val="tx1"/>
                  </a:solidFill>
                  <a:effectLst>
                    <a:outerShdw blurRad="38100" dist="19050" dir="2700000" algn="tl" rotWithShape="0">
                      <a:schemeClr val="dk1">
                        <a:alpha val="40000"/>
                      </a:schemeClr>
                    </a:outerShdw>
                  </a:effectLst>
                </a:rPr>
                <a:t>画像処理</a:t>
              </a:r>
              <a:r>
                <a:rPr kumimoji="1" lang="en-US" altLang="ja-JP" sz="1400" dirty="0" smtClean="0">
                  <a:ln w="0"/>
                  <a:solidFill>
                    <a:schemeClr val="tx1"/>
                  </a:solidFill>
                  <a:effectLst>
                    <a:outerShdw blurRad="38100" dist="19050" dir="2700000" algn="tl" rotWithShape="0">
                      <a:schemeClr val="dk1">
                        <a:alpha val="40000"/>
                      </a:schemeClr>
                    </a:outerShdw>
                  </a:effectLst>
                </a:rPr>
                <a:t>(</a:t>
              </a:r>
              <a:r>
                <a:rPr kumimoji="1" lang="ja-JP" altLang="en-US" sz="1400" dirty="0" smtClean="0">
                  <a:ln w="0"/>
                  <a:solidFill>
                    <a:schemeClr val="tx1"/>
                  </a:solidFill>
                  <a:effectLst>
                    <a:outerShdw blurRad="38100" dist="19050" dir="2700000" algn="tl" rotWithShape="0">
                      <a:schemeClr val="dk1">
                        <a:alpha val="40000"/>
                      </a:schemeClr>
                    </a:outerShdw>
                  </a:effectLst>
                </a:rPr>
                <a:t>顔認識</a:t>
              </a:r>
              <a:r>
                <a:rPr kumimoji="1" lang="en-US" altLang="ja-JP" sz="1400" dirty="0" smtClean="0">
                  <a:ln w="0"/>
                  <a:solidFill>
                    <a:schemeClr val="tx1"/>
                  </a:solidFill>
                  <a:effectLst>
                    <a:outerShdw blurRad="38100" dist="19050" dir="2700000" algn="tl" rotWithShape="0">
                      <a:schemeClr val="dk1">
                        <a:alpha val="40000"/>
                      </a:schemeClr>
                    </a:outerShdw>
                  </a:effectLst>
                </a:rPr>
                <a:t>)</a:t>
              </a:r>
              <a:br>
                <a:rPr kumimoji="1" lang="en-US" altLang="ja-JP" sz="1400" dirty="0" smtClean="0">
                  <a:ln w="0"/>
                  <a:solidFill>
                    <a:schemeClr val="tx1"/>
                  </a:solidFill>
                  <a:effectLst>
                    <a:outerShdw blurRad="38100" dist="19050" dir="2700000" algn="tl" rotWithShape="0">
                      <a:schemeClr val="dk1">
                        <a:alpha val="40000"/>
                      </a:schemeClr>
                    </a:outerShdw>
                  </a:effectLst>
                </a:rPr>
              </a:br>
              <a:r>
                <a:rPr kumimoji="1" lang="ja-JP" altLang="en-US" sz="14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1400" dirty="0">
                <a:ln w="0"/>
                <a:solidFill>
                  <a:schemeClr val="tx1"/>
                </a:solidFill>
                <a:effectLst>
                  <a:outerShdw blurRad="38100" dist="19050" dir="2700000" algn="tl" rotWithShape="0">
                    <a:schemeClr val="dk1">
                      <a:alpha val="40000"/>
                    </a:schemeClr>
                  </a:outerShdw>
                </a:effectLst>
              </a:endParaRPr>
            </a:p>
          </p:txBody>
        </p:sp>
        <p:cxnSp>
          <p:nvCxnSpPr>
            <p:cNvPr id="7" name="直線コネクタ 6"/>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8" name="グループ化 7"/>
            <p:cNvGrpSpPr/>
            <p:nvPr/>
          </p:nvGrpSpPr>
          <p:grpSpPr>
            <a:xfrm>
              <a:off x="3356699" y="1628825"/>
              <a:ext cx="2030844" cy="1219267"/>
              <a:chOff x="5712354" y="2150072"/>
              <a:chExt cx="4050771" cy="2431980"/>
            </a:xfrm>
          </p:grpSpPr>
          <p:pic>
            <p:nvPicPr>
              <p:cNvPr id="9"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p:cNvCxnSpPr>
              <a:stCxn id="11"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16"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旅行に行く学生のイラスト（学ラン・男性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歩く女性会社員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スマートフォン・スマホのイラスト"/>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1" name="円/楕円 30"/>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33" name="テキスト ボックス 32"/>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15" y="915448"/>
            <a:ext cx="8703770" cy="406400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研究背景</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研究動機</a:t>
            </a:r>
            <a:endParaRPr kumimoji="1" lang="en-US" altLang="ja-JP" dirty="0" smtClean="0"/>
          </a:p>
          <a:p>
            <a:pPr marL="514350" indent="-514350">
              <a:buFont typeface="+mj-lt"/>
              <a:buAutoNum type="arabicPeriod"/>
            </a:pPr>
            <a:r>
              <a:rPr lang="ja-JP" altLang="en-US" dirty="0" smtClean="0"/>
              <a:t>シミュレーション設計</a:t>
            </a:r>
            <a:endParaRPr lang="en-US" altLang="ja-JP" dirty="0" smtClean="0"/>
          </a:p>
          <a:p>
            <a:pPr marL="514350" indent="-514350">
              <a:buFont typeface="+mj-lt"/>
              <a:buAutoNum type="arabicPeriod"/>
            </a:pPr>
            <a:r>
              <a:rPr kumimoji="1" lang="ja-JP" altLang="en-US" dirty="0" smtClean="0"/>
              <a:t>シミュレーション結果</a:t>
            </a:r>
            <a:endParaRPr lang="en-US" altLang="ja-JP" dirty="0" smtClean="0"/>
          </a:p>
          <a:p>
            <a:pPr marL="514350" indent="-514350">
              <a:buFont typeface="+mj-lt"/>
              <a:buAutoNum type="arabicPeriod"/>
            </a:pPr>
            <a:r>
              <a:rPr kumimoji="1" lang="ja-JP" altLang="en-US" dirty="0" smtClean="0"/>
              <a:t>まと</a:t>
            </a:r>
            <a:r>
              <a:rPr kumimoji="1" lang="ja-JP" altLang="en-US" dirty="0"/>
              <a:t>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実測値</a:t>
            </a:r>
            <a:r>
              <a:rPr kumimoji="1" lang="en-US" altLang="ja-JP" dirty="0" smtClean="0"/>
              <a:t>(</a:t>
            </a:r>
            <a:r>
              <a:rPr kumimoji="1" lang="ja-JP" altLang="en-US" dirty="0" smtClean="0"/>
              <a:t>オープンデー</a:t>
            </a:r>
            <a:r>
              <a:rPr lang="ja-JP" altLang="en-US" dirty="0" smtClean="0"/>
              <a:t>タの活用</a:t>
            </a:r>
            <a:r>
              <a:rPr lang="en-US" altLang="ja-JP" dirty="0" smtClean="0"/>
              <a:t>)</a:t>
            </a:r>
            <a:endParaRPr kumimoji="1" lang="ja-JP" altLang="en-US" dirty="0"/>
          </a:p>
        </p:txBody>
      </p:sp>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非対象者の動き</a:t>
            </a:r>
            <a:endParaRPr kumimoji="1" lang="ja-JP" altLang="en-US" dirty="0"/>
          </a:p>
        </p:txBody>
      </p:sp>
      <p:sp>
        <p:nvSpPr>
          <p:cNvPr id="8" name="テキスト ボックス 7"/>
          <p:cNvSpPr txBox="1"/>
          <p:nvPr/>
        </p:nvSpPr>
        <p:spPr>
          <a:xfrm>
            <a:off x="786991" y="2052185"/>
            <a:ext cx="7556638" cy="830997"/>
          </a:xfrm>
          <a:prstGeom prst="rect">
            <a:avLst/>
          </a:prstGeom>
          <a:noFill/>
        </p:spPr>
        <p:txBody>
          <a:bodyPr wrap="square" rtlCol="0">
            <a:spAutoFit/>
          </a:bodyPr>
          <a:lstStyle/>
          <a:p>
            <a:r>
              <a:rPr kumimoji="1" lang="ja-JP" altLang="en-US" sz="2400" dirty="0" smtClean="0"/>
              <a:t>そこで図のようにカメラを</a:t>
            </a:r>
            <a:r>
              <a:rPr lang="ja-JP" altLang="en-US" sz="2400" dirty="0"/>
              <a:t>設定</a:t>
            </a:r>
            <a:r>
              <a:rPr kumimoji="1" lang="ja-JP" altLang="en-US" sz="2400" dirty="0" smtClean="0"/>
              <a:t>し，人流センサデータからプライバシデータへの変換を実現する．</a:t>
            </a:r>
            <a:endParaRPr kumimoji="1" lang="ja-JP" altLang="en-US" sz="2400" dirty="0"/>
          </a:p>
        </p:txBody>
      </p:sp>
      <p:grpSp>
        <p:nvGrpSpPr>
          <p:cNvPr id="4" name="グループ化 3"/>
          <p:cNvGrpSpPr/>
          <p:nvPr/>
        </p:nvGrpSpPr>
        <p:grpSpPr>
          <a:xfrm>
            <a:off x="435835" y="3103565"/>
            <a:ext cx="8244892" cy="3138326"/>
            <a:chOff x="418744" y="2436993"/>
            <a:chExt cx="8244892" cy="3138326"/>
          </a:xfrm>
        </p:grpSpPr>
        <p:sp>
          <p:nvSpPr>
            <p:cNvPr id="10" name="角丸四角形吹き出し 9"/>
            <p:cNvSpPr/>
            <p:nvPr/>
          </p:nvSpPr>
          <p:spPr>
            <a:xfrm>
              <a:off x="1010560"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sp>
          <p:nvSpPr>
            <p:cNvPr id="11" name="角丸四角形吹き出し 10"/>
            <p:cNvSpPr/>
            <p:nvPr/>
          </p:nvSpPr>
          <p:spPr>
            <a:xfrm flipH="1">
              <a:off x="4779531"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pic>
          <p:nvPicPr>
            <p:cNvPr id="1026"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382"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302849" y="2436993"/>
              <a:ext cx="476682" cy="3138326"/>
            </a:xfrm>
            <a:prstGeom prst="rect">
              <a:avLst/>
            </a:prstGeom>
            <a:ln w="57150"/>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2000" dirty="0" smtClean="0"/>
                <a:t>人流センサ</a:t>
              </a:r>
              <a:endParaRPr kumimoji="1" lang="ja-JP" altLang="en-US" sz="2000" dirty="0"/>
            </a:p>
          </p:txBody>
        </p:sp>
        <p:sp>
          <p:nvSpPr>
            <p:cNvPr id="13" name="左矢印 12"/>
            <p:cNvSpPr/>
            <p:nvPr/>
          </p:nvSpPr>
          <p:spPr>
            <a:xfrm>
              <a:off x="2164157" y="4164486"/>
              <a:ext cx="2138692" cy="555504"/>
            </a:xfrm>
            <a:prstGeom prst="leftArrow">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dirty="0"/>
                <a:t>i</a:t>
              </a:r>
              <a:r>
                <a:rPr kumimoji="1" lang="en-US" altLang="ja-JP" sz="2000" dirty="0" smtClean="0"/>
                <a:t>n</a:t>
              </a:r>
              <a:r>
                <a:rPr kumimoji="1" lang="ja-JP" altLang="en-US" sz="2000" dirty="0" smtClean="0"/>
                <a:t>データ</a:t>
              </a:r>
              <a:endParaRPr kumimoji="1" lang="ja-JP" altLang="en-US" sz="2000" dirty="0"/>
            </a:p>
          </p:txBody>
        </p:sp>
        <p:pic>
          <p:nvPicPr>
            <p:cNvPr id="14"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44"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20"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79531"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961323"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16" name="右矢印 15"/>
            <p:cNvSpPr/>
            <p:nvPr/>
          </p:nvSpPr>
          <p:spPr>
            <a:xfrm>
              <a:off x="4779531" y="4164486"/>
              <a:ext cx="2138692" cy="555504"/>
            </a:xfrm>
            <a:prstGeom prst="rightArrow">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000" dirty="0"/>
                <a:t>o</a:t>
              </a:r>
              <a:r>
                <a:rPr kumimoji="1" lang="en-US" altLang="ja-JP" sz="2000" dirty="0" smtClean="0"/>
                <a:t>ut</a:t>
              </a:r>
              <a:r>
                <a:rPr kumimoji="1" lang="ja-JP" altLang="en-US" sz="2000" dirty="0" smtClean="0"/>
                <a:t>データ</a:t>
              </a:r>
              <a:endParaRPr kumimoji="1" lang="ja-JP" altLang="en-US" sz="2000" dirty="0"/>
            </a:p>
          </p:txBody>
        </p:sp>
        <p:sp>
          <p:nvSpPr>
            <p:cNvPr id="17" name="テキスト ボックス 16"/>
            <p:cNvSpPr txBox="1"/>
            <p:nvPr/>
          </p:nvSpPr>
          <p:spPr>
            <a:xfrm>
              <a:off x="1240737" y="3543993"/>
              <a:ext cx="2049394"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18" name="テキスト ボックス 17"/>
            <p:cNvSpPr txBox="1"/>
            <p:nvPr/>
          </p:nvSpPr>
          <p:spPr>
            <a:xfrm>
              <a:off x="5933128" y="3543993"/>
              <a:ext cx="2028196"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9" name="左右矢印 8"/>
            <p:cNvSpPr/>
            <p:nvPr/>
          </p:nvSpPr>
          <p:spPr>
            <a:xfrm>
              <a:off x="4814236"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sp>
          <p:nvSpPr>
            <p:cNvPr id="19" name="左右矢印 18"/>
            <p:cNvSpPr/>
            <p:nvPr/>
          </p:nvSpPr>
          <p:spPr>
            <a:xfrm>
              <a:off x="1045265"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grpSp>
      <p:sp>
        <p:nvSpPr>
          <p:cNvPr id="21" name="テキスト ボックス 20"/>
          <p:cNvSpPr txBox="1"/>
          <p:nvPr/>
        </p:nvSpPr>
        <p:spPr>
          <a:xfrm>
            <a:off x="786991" y="1034800"/>
            <a:ext cx="7705076" cy="830997"/>
          </a:xfrm>
          <a:prstGeom prst="rect">
            <a:avLst/>
          </a:prstGeom>
          <a:noFill/>
        </p:spPr>
        <p:txBody>
          <a:bodyPr wrap="square" rtlCol="0">
            <a:spAutoFit/>
          </a:bodyPr>
          <a:lstStyle/>
          <a:p>
            <a:r>
              <a:rPr lang="ja-JP" altLang="en-US" sz="2400" dirty="0" smtClean="0">
                <a:solidFill>
                  <a:srgbClr val="FF0000"/>
                </a:solidFill>
              </a:rPr>
              <a:t>人流センサデータ</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t>を非対象者の動きへ，</a:t>
            </a:r>
            <a:r>
              <a:rPr lang="en-US" altLang="ja-JP" sz="2400" dirty="0" smtClean="0"/>
              <a:t/>
            </a:r>
            <a:br>
              <a:rPr lang="en-US" altLang="ja-JP" sz="2400" dirty="0" smtClean="0"/>
            </a:br>
            <a:r>
              <a:rPr lang="ja-JP" altLang="en-US" sz="2400" dirty="0" smtClean="0"/>
              <a:t>非対象者の動きを</a:t>
            </a:r>
            <a:r>
              <a:rPr lang="ja-JP" altLang="en-US" sz="2400" dirty="0" smtClean="0">
                <a:solidFill>
                  <a:srgbClr val="0070C0"/>
                </a:solidFill>
              </a:rPr>
              <a:t>プライバシデータ</a:t>
            </a:r>
            <a:r>
              <a:rPr lang="ja-JP" altLang="en-US" sz="2400" dirty="0" smtClean="0"/>
              <a:t>へ変換する．</a:t>
            </a:r>
            <a:endParaRPr kumimoji="1" lang="ja-JP" altLang="en-US" sz="2400" dirty="0"/>
          </a:p>
        </p:txBody>
      </p:sp>
    </p:spTree>
    <p:extLst>
      <p:ext uri="{BB962C8B-B14F-4D97-AF65-F5344CB8AC3E}">
        <p14:creationId xmlns:p14="http://schemas.microsoft.com/office/powerpoint/2010/main" val="3460177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2290165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13222993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18993313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grpSp>
        <p:nvGrpSpPr>
          <p:cNvPr id="43" name="グループ化 42"/>
          <p:cNvGrpSpPr/>
          <p:nvPr/>
        </p:nvGrpSpPr>
        <p:grpSpPr>
          <a:xfrm>
            <a:off x="1101524" y="1603509"/>
            <a:ext cx="6981825" cy="4126276"/>
            <a:chOff x="49404" y="990445"/>
            <a:chExt cx="10364358" cy="6317728"/>
          </a:xfrm>
        </p:grpSpPr>
        <p:sp>
          <p:nvSpPr>
            <p:cNvPr id="4" name="右矢印 3"/>
            <p:cNvSpPr/>
            <p:nvPr/>
          </p:nvSpPr>
          <p:spPr>
            <a:xfrm>
              <a:off x="2459339" y="2976999"/>
              <a:ext cx="857395" cy="559968"/>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6659583" y="2444327"/>
              <a:ext cx="1102134" cy="2209913"/>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solidFill>
                  <a:schemeClr val="tx1"/>
                </a:solidFill>
              </a:endParaRPr>
            </a:p>
          </p:txBody>
        </p:sp>
        <p:pic>
          <p:nvPicPr>
            <p:cNvPr id="6" name="図 5"/>
            <p:cNvPicPr>
              <a:picLocks noChangeAspect="1"/>
            </p:cNvPicPr>
            <p:nvPr/>
          </p:nvPicPr>
          <p:blipFill>
            <a:blip r:embed="rId2"/>
            <a:stretch>
              <a:fillRect/>
            </a:stretch>
          </p:blipFill>
          <p:spPr>
            <a:xfrm>
              <a:off x="3228666" y="1267992"/>
              <a:ext cx="3111457" cy="2425565"/>
            </a:xfrm>
            <a:prstGeom prst="rect">
              <a:avLst/>
            </a:prstGeom>
          </p:spPr>
        </p:pic>
        <p:grpSp>
          <p:nvGrpSpPr>
            <p:cNvPr id="10" name="グループ化 9"/>
            <p:cNvGrpSpPr/>
            <p:nvPr/>
          </p:nvGrpSpPr>
          <p:grpSpPr>
            <a:xfrm>
              <a:off x="3236055" y="990445"/>
              <a:ext cx="3084631" cy="2594480"/>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p:cNvGrpSpPr/>
            <p:nvPr/>
          </p:nvGrpSpPr>
          <p:grpSpPr>
            <a:xfrm>
              <a:off x="400169" y="1123949"/>
              <a:ext cx="2782657" cy="2594026"/>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正方形/長方形 34"/>
            <p:cNvSpPr/>
            <p:nvPr/>
          </p:nvSpPr>
          <p:spPr>
            <a:xfrm>
              <a:off x="49404" y="4144517"/>
              <a:ext cx="9411984" cy="3163656"/>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grpSp>
          <p:nvGrpSpPr>
            <p:cNvPr id="36" name="グループ化 35"/>
            <p:cNvGrpSpPr/>
            <p:nvPr/>
          </p:nvGrpSpPr>
          <p:grpSpPr>
            <a:xfrm>
              <a:off x="6444681" y="1203744"/>
              <a:ext cx="3969081" cy="2011780"/>
              <a:chOff x="6771600" y="10991554"/>
              <a:chExt cx="3880695" cy="2183323"/>
            </a:xfrm>
          </p:grpSpPr>
          <p:sp>
            <p:nvSpPr>
              <p:cNvPr id="37" name="テキスト ボックス 36"/>
              <p:cNvSpPr txBox="1"/>
              <p:nvPr/>
            </p:nvSpPr>
            <p:spPr>
              <a:xfrm>
                <a:off x="6792528" y="10991554"/>
                <a:ext cx="3859767" cy="2183323"/>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200" dirty="0"/>
              </a:p>
            </p:txBody>
          </p:sp>
          <p:sp>
            <p:nvSpPr>
              <p:cNvPr id="38" name="テキスト ボックス 37"/>
              <p:cNvSpPr txBox="1"/>
              <p:nvPr/>
            </p:nvSpPr>
            <p:spPr>
              <a:xfrm>
                <a:off x="6771600" y="11131116"/>
                <a:ext cx="3611860" cy="1943387"/>
              </a:xfrm>
              <a:prstGeom prst="rect">
                <a:avLst/>
              </a:prstGeom>
              <a:noFill/>
            </p:spPr>
            <p:txBody>
              <a:bodyPr wrap="square" rtlCol="0">
                <a:spAutoFit/>
              </a:bodyPr>
              <a:lstStyle/>
              <a:p>
                <a:r>
                  <a:rPr lang="ja-JP" altLang="en-US" sz="1400" dirty="0"/>
                  <a:t>人</a:t>
                </a:r>
                <a:r>
                  <a:rPr lang="ja-JP" altLang="en-US" sz="1400" dirty="0" smtClean="0"/>
                  <a:t>がマス上</a:t>
                </a:r>
                <a:r>
                  <a:rPr lang="ja-JP" altLang="en-US" sz="1400" dirty="0"/>
                  <a:t>にいる時間</a:t>
                </a:r>
                <a:r>
                  <a:rPr lang="ja-JP" altLang="en-US" sz="1400" dirty="0" smtClean="0"/>
                  <a:t>やカメラが有効な範囲などで</a:t>
                </a:r>
                <a:r>
                  <a:rPr lang="ja-JP" altLang="en-US" sz="1400" dirty="0"/>
                  <a:t>行列を生成する．</a:t>
                </a:r>
                <a:endParaRPr lang="en-US" altLang="ja-JP" sz="1400" dirty="0"/>
              </a:p>
              <a:p>
                <a:r>
                  <a:rPr lang="ja-JP" altLang="en-US" sz="1400" dirty="0"/>
                  <a:t>対象者</a:t>
                </a:r>
                <a:r>
                  <a:rPr lang="ja-JP" altLang="en-US" sz="1400" dirty="0" smtClean="0"/>
                  <a:t>と非対象者で</a:t>
                </a:r>
                <a:r>
                  <a:rPr lang="ja-JP" altLang="en-US" sz="1400" dirty="0"/>
                  <a:t>行列の種類を分けている．</a:t>
                </a:r>
              </a:p>
            </p:txBody>
          </p:sp>
        </p:grpSp>
        <p:sp>
          <p:nvSpPr>
            <p:cNvPr id="39" name="テキスト ボックス 38"/>
            <p:cNvSpPr txBox="1"/>
            <p:nvPr/>
          </p:nvSpPr>
          <p:spPr>
            <a:xfrm>
              <a:off x="1216844"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C</a:t>
              </a:r>
              <a:endParaRPr kumimoji="1" lang="ja-JP" altLang="en-US" dirty="0">
                <a:ea typeface="ＭＳ Ｐゴシック" panose="020B0600070205080204" pitchFamily="50" charset="-128"/>
              </a:endParaRPr>
            </a:p>
          </p:txBody>
        </p:sp>
        <p:sp>
          <p:nvSpPr>
            <p:cNvPr id="40" name="テキスト ボックス 39"/>
            <p:cNvSpPr txBox="1"/>
            <p:nvPr/>
          </p:nvSpPr>
          <p:spPr>
            <a:xfrm>
              <a:off x="7208547" y="6689644"/>
              <a:ext cx="1364166"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H</a:t>
              </a:r>
              <a:endParaRPr kumimoji="1" lang="ja-JP" altLang="en-US" dirty="0">
                <a:ea typeface="ＭＳ Ｐゴシック" panose="020B0600070205080204" pitchFamily="50" charset="-128"/>
              </a:endParaRPr>
            </a:p>
          </p:txBody>
        </p:sp>
        <p:sp>
          <p:nvSpPr>
            <p:cNvPr id="41" name="テキスト ボックス 40"/>
            <p:cNvSpPr txBox="1"/>
            <p:nvPr/>
          </p:nvSpPr>
          <p:spPr>
            <a:xfrm>
              <a:off x="4310547"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S</a:t>
              </a:r>
              <a:endParaRPr kumimoji="1" lang="ja-JP" altLang="en-US"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322167" y="4330664"/>
              <a:ext cx="8878344" cy="2350384"/>
            </a:xfrm>
            <a:prstGeom prst="rect">
              <a:avLst/>
            </a:prstGeom>
          </p:spPr>
        </p:pic>
      </p:grpSp>
    </p:spTree>
    <p:extLst>
      <p:ext uri="{BB962C8B-B14F-4D97-AF65-F5344CB8AC3E}">
        <p14:creationId xmlns:p14="http://schemas.microsoft.com/office/powerpoint/2010/main" val="26151650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a:t>
            </a:r>
            <a:r>
              <a:rPr lang="ja-JP" altLang="en-US" dirty="0"/>
              <a:t>アーキテクチャ</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LPLC</a:t>
            </a:r>
            <a:r>
              <a:rPr kumimoji="1" lang="ja-JP" altLang="en-US" dirty="0" smtClean="0"/>
              <a:t>モデル</a:t>
            </a:r>
            <a:endParaRPr kumimoji="1" lang="ja-JP" altLang="en-US" dirty="0"/>
          </a:p>
        </p:txBody>
      </p:sp>
      <p:pic>
        <p:nvPicPr>
          <p:cNvPr id="7" name="図 6"/>
          <p:cNvPicPr>
            <a:picLocks noChangeAspect="1"/>
          </p:cNvPicPr>
          <p:nvPr/>
        </p:nvPicPr>
        <p:blipFill>
          <a:blip r:embed="rId2"/>
          <a:stretch>
            <a:fillRect/>
          </a:stretch>
        </p:blipFill>
        <p:spPr>
          <a:xfrm>
            <a:off x="258998" y="1701712"/>
            <a:ext cx="8614395" cy="4206605"/>
          </a:xfrm>
          <a:prstGeom prst="rect">
            <a:avLst/>
          </a:prstGeom>
        </p:spPr>
      </p:pic>
      <p:sp>
        <p:nvSpPr>
          <p:cNvPr id="8" name="テキスト ボックス 7"/>
          <p:cNvSpPr txBox="1"/>
          <p:nvPr/>
        </p:nvSpPr>
        <p:spPr>
          <a:xfrm>
            <a:off x="5204388" y="6203012"/>
            <a:ext cx="1862984" cy="369332"/>
          </a:xfrm>
          <a:prstGeom prst="rect">
            <a:avLst/>
          </a:prstGeom>
          <a:noFill/>
        </p:spPr>
        <p:txBody>
          <a:bodyPr wrap="square" rtlCol="0">
            <a:spAutoFit/>
          </a:bodyPr>
          <a:lstStyle/>
          <a:p>
            <a:r>
              <a:rPr kumimoji="1" lang="en-US" altLang="ja-JP" dirty="0" smtClean="0"/>
              <a:t>in IPSJ</a:t>
            </a:r>
            <a:r>
              <a:rPr kumimoji="1" lang="ja-JP" altLang="en-US" dirty="0" smtClean="0"/>
              <a:t>全国大会</a:t>
            </a:r>
            <a:endParaRPr kumimoji="1" lang="ja-JP" altLang="en-US" dirty="0"/>
          </a:p>
        </p:txBody>
      </p:sp>
    </p:spTree>
    <p:extLst>
      <p:ext uri="{BB962C8B-B14F-4D97-AF65-F5344CB8AC3E}">
        <p14:creationId xmlns:p14="http://schemas.microsoft.com/office/powerpoint/2010/main" val="22050009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松江駅構内図の数理モデル化</a:t>
            </a:r>
            <a:endParaRPr kumimoji="1" lang="ja-JP" altLang="en-US" dirty="0"/>
          </a:p>
        </p:txBody>
      </p:sp>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Tree>
    <p:extLst>
      <p:ext uri="{BB962C8B-B14F-4D97-AF65-F5344CB8AC3E}">
        <p14:creationId xmlns:p14="http://schemas.microsoft.com/office/powerpoint/2010/main" val="32270941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松江駅構内に設置したカメラ図</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029" y="2398963"/>
            <a:ext cx="8876462" cy="1758169"/>
          </a:xfrm>
        </p:spPr>
      </p:pic>
    </p:spTree>
    <p:extLst>
      <p:ext uri="{BB962C8B-B14F-4D97-AF65-F5344CB8AC3E}">
        <p14:creationId xmlns:p14="http://schemas.microsoft.com/office/powerpoint/2010/main" val="1932982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240704"/>
            <a:ext cx="8885002" cy="660433"/>
          </a:xfrm>
        </p:spPr>
        <p:txBody>
          <a:bodyPr>
            <a:normAutofit fontScale="90000"/>
          </a:bodyPr>
          <a:lstStyle/>
          <a:p>
            <a:r>
              <a:rPr lang="ja-JP" altLang="en-US" dirty="0"/>
              <a:t>登校時人流センサ毎の非対象者の総データ量</a:t>
            </a:r>
            <a:r>
              <a:rPr lang="en-US" altLang="ja-JP" dirty="0"/>
              <a:t>(</a:t>
            </a:r>
            <a:r>
              <a:rPr lang="ja-JP" altLang="en-US" dirty="0"/>
              <a:t>切り上げ</a:t>
            </a:r>
            <a:r>
              <a:rPr lang="en-US" altLang="ja-JP" dirty="0"/>
              <a:t>)</a:t>
            </a:r>
            <a:endParaRPr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134808881"/>
              </p:ext>
            </p:extLst>
          </p:nvPr>
        </p:nvGraphicFramePr>
        <p:xfrm>
          <a:off x="811827" y="1301187"/>
          <a:ext cx="7580144" cy="4903064"/>
        </p:xfrm>
        <a:graphic>
          <a:graphicData uri="http://schemas.openxmlformats.org/drawingml/2006/table">
            <a:tbl>
              <a:tblPr firstRow="1" firstCol="1" bandRow="1"/>
              <a:tblGrid>
                <a:gridCol w="2144137">
                  <a:extLst>
                    <a:ext uri="{9D8B030D-6E8A-4147-A177-3AD203B41FA5}">
                      <a16:colId xmlns:a16="http://schemas.microsoft.com/office/drawing/2014/main" xmlns="" val="20000"/>
                    </a:ext>
                  </a:extLst>
                </a:gridCol>
                <a:gridCol w="1086521">
                  <a:extLst>
                    <a:ext uri="{9D8B030D-6E8A-4147-A177-3AD203B41FA5}">
                      <a16:colId xmlns:a16="http://schemas.microsoft.com/office/drawing/2014/main" xmlns="" val="20001"/>
                    </a:ext>
                  </a:extLst>
                </a:gridCol>
                <a:gridCol w="1086521">
                  <a:extLst>
                    <a:ext uri="{9D8B030D-6E8A-4147-A177-3AD203B41FA5}">
                      <a16:colId xmlns:a16="http://schemas.microsoft.com/office/drawing/2014/main" xmlns="" val="20002"/>
                    </a:ext>
                  </a:extLst>
                </a:gridCol>
                <a:gridCol w="1088222">
                  <a:extLst>
                    <a:ext uri="{9D8B030D-6E8A-4147-A177-3AD203B41FA5}">
                      <a16:colId xmlns:a16="http://schemas.microsoft.com/office/drawing/2014/main" xmlns="" val="20003"/>
                    </a:ext>
                  </a:extLst>
                </a:gridCol>
                <a:gridCol w="1086521">
                  <a:extLst>
                    <a:ext uri="{9D8B030D-6E8A-4147-A177-3AD203B41FA5}">
                      <a16:colId xmlns:a16="http://schemas.microsoft.com/office/drawing/2014/main" xmlns="" val="20004"/>
                    </a:ext>
                  </a:extLst>
                </a:gridCol>
                <a:gridCol w="1088222">
                  <a:extLst>
                    <a:ext uri="{9D8B030D-6E8A-4147-A177-3AD203B41FA5}">
                      <a16:colId xmlns:a16="http://schemas.microsoft.com/office/drawing/2014/main" xmlns="" val="20005"/>
                    </a:ext>
                  </a:extLst>
                </a:gridCol>
              </a:tblGrid>
              <a:tr h="612883">
                <a:tc>
                  <a:txBody>
                    <a:bodyPr/>
                    <a:lstStyle/>
                    <a:p>
                      <a:pPr indent="0" algn="ctr">
                        <a:lnSpc>
                          <a:spcPct val="100000"/>
                        </a:lnSpc>
                        <a:spcAft>
                          <a:spcPts val="0"/>
                        </a:spcAft>
                      </a:pPr>
                      <a:r>
                        <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3</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4</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5</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0"/>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a:t>
                      </a:r>
                      <a:r>
                        <a:rPr lang="ja-JP" sz="2000" dirty="0" smtClean="0">
                          <a:effectLst/>
                          <a:latin typeface="Times New Roman" panose="02020603050405020304" pitchFamily="18" charset="0"/>
                          <a:ea typeface="ＭＳ 明朝" panose="02020609040205080304" pitchFamily="17" charset="-128"/>
                          <a:cs typeface="Times New Roman" panose="02020603050405020304" pitchFamily="18" charset="0"/>
                        </a:rPr>
                        <a:t>通過のべ</a:t>
                      </a: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10</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2"/>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94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68</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452</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514</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11</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12</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13</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14</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15</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4"/>
                  </a:ext>
                </a:extLst>
              </a:tr>
              <a:tr h="612883">
                <a:tc>
                  <a:txBody>
                    <a:bodyPr/>
                    <a:lstStyle/>
                    <a:p>
                      <a:pPr indent="0" algn="ctr">
                        <a:lnSpc>
                          <a:spcPct val="100000"/>
                        </a:lnSpc>
                        <a:spcAft>
                          <a:spcPts val="0"/>
                        </a:spcAft>
                      </a:pPr>
                      <a:r>
                        <a:rPr lang="ja-JP" sz="200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1181</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277</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811</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a:t>
                      </a: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ja-JP"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総和</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xmlns="" val="10006"/>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3415</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29096385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spTree>
    <p:extLst>
      <p:ext uri="{BB962C8B-B14F-4D97-AF65-F5344CB8AC3E}">
        <p14:creationId xmlns:p14="http://schemas.microsoft.com/office/powerpoint/2010/main" val="8463544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xmlns="" val="2875436721"/>
                    </a:ext>
                  </a:extLst>
                </a:gridCol>
                <a:gridCol w="926595">
                  <a:extLst>
                    <a:ext uri="{9D8B030D-6E8A-4147-A177-3AD203B41FA5}">
                      <a16:colId xmlns:a16="http://schemas.microsoft.com/office/drawing/2014/main" xmlns="" val="3183250735"/>
                    </a:ext>
                  </a:extLst>
                </a:gridCol>
                <a:gridCol w="926595">
                  <a:extLst>
                    <a:ext uri="{9D8B030D-6E8A-4147-A177-3AD203B41FA5}">
                      <a16:colId xmlns:a16="http://schemas.microsoft.com/office/drawing/2014/main" xmlns="" val="1752768818"/>
                    </a:ext>
                  </a:extLst>
                </a:gridCol>
                <a:gridCol w="996846">
                  <a:extLst>
                    <a:ext uri="{9D8B030D-6E8A-4147-A177-3AD203B41FA5}">
                      <a16:colId xmlns:a16="http://schemas.microsoft.com/office/drawing/2014/main" xmlns=""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xmlns=""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3054</TotalTime>
  <Words>1690</Words>
  <Application>Microsoft Office PowerPoint</Application>
  <PresentationFormat>画面に合わせる (4:3)</PresentationFormat>
  <Paragraphs>437</Paragraphs>
  <Slides>46</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46</vt:i4>
      </vt:variant>
    </vt:vector>
  </HeadingPairs>
  <TitlesOfParts>
    <vt:vector size="58"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Times New Roman</vt:lpstr>
      <vt:lpstr>Office テーマ</vt:lpstr>
      <vt:lpstr>広域センサネットワークを用いたトラッキングサービスにおける サービスに不要なプライバシデータ流出比の定量評価</vt:lpstr>
      <vt:lpstr>目次</vt:lpstr>
      <vt:lpstr>研究背景</vt:lpstr>
      <vt:lpstr>研究背景</vt:lpstr>
      <vt:lpstr>研究背景</vt:lpstr>
      <vt:lpstr>研究背景</vt:lpstr>
      <vt:lpstr>研究背景</vt:lpstr>
      <vt:lpstr>研究背景</vt:lpstr>
      <vt:lpstr>研究背景</vt:lpstr>
      <vt:lpstr>研究背景</vt:lpstr>
      <vt:lpstr>既存研究</vt:lpstr>
      <vt:lpstr>既存研究</vt:lpstr>
      <vt:lpstr>研究動機</vt:lpstr>
      <vt:lpstr>研究動機</vt:lpstr>
      <vt:lpstr>シミュレーション設計</vt:lpstr>
      <vt:lpstr>シミュレーション設計</vt:lpstr>
      <vt:lpstr>シミュレーション設計</vt:lpstr>
      <vt:lpstr>シミュレーション結果</vt:lpstr>
      <vt:lpstr>まとめ</vt:lpstr>
      <vt:lpstr>PowerPoint プレゼンテーション</vt:lpstr>
      <vt:lpstr>PowerPoint プレゼンテーション</vt:lpstr>
      <vt:lpstr>実測値(オープンデータの活用)</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非対象者の動き</vt:lpstr>
      <vt:lpstr>非対象者の人数の概算</vt:lpstr>
      <vt:lpstr>対象者の動き</vt:lpstr>
      <vt:lpstr>対象者の動き</vt:lpstr>
      <vt:lpstr>対象者の人数</vt:lpstr>
      <vt:lpstr>PowerPoint プレゼンテーション</vt:lpstr>
      <vt:lpstr>考察</vt:lpstr>
      <vt:lpstr>PowerPoint プレゼンテーション</vt:lpstr>
      <vt:lpstr>前研究内容(数理モデル)</vt:lpstr>
      <vt:lpstr>提案アーキテクチャ</vt:lpstr>
      <vt:lpstr>松江駅構内図の数理モデル化</vt:lpstr>
      <vt:lpstr>松江駅構内に設置したカメラ図</vt:lpstr>
      <vt:lpstr>センサ6，7，8のin/out定義</vt:lpstr>
      <vt:lpstr>オープンIoTについて</vt:lpstr>
      <vt:lpstr>登校時人流センサ毎の非対象者の総データ量(切り上げ)</vt:lpstr>
      <vt:lpstr>前研究内容(数理モデル)</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田村 崚</cp:lastModifiedBy>
  <cp:revision>240</cp:revision>
  <dcterms:created xsi:type="dcterms:W3CDTF">2018-06-05T10:45:52Z</dcterms:created>
  <dcterms:modified xsi:type="dcterms:W3CDTF">2019-01-27T16:52:40Z</dcterms:modified>
</cp:coreProperties>
</file>